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47"/>
  </p:handout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7"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301" r:id="rId44"/>
    <p:sldId id="302" r:id="rId45"/>
    <p:sldId id="30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93ED83-A434-4C80-A1AD-9F73DDAD2909}">
          <p14:sldIdLst>
            <p14:sldId id="256"/>
            <p14:sldId id="257"/>
            <p14:sldId id="258"/>
            <p14:sldId id="259"/>
            <p14:sldId id="260"/>
            <p14:sldId id="261"/>
            <p14:sldId id="262"/>
            <p14:sldId id="263"/>
            <p14:sldId id="264"/>
            <p14:sldId id="265"/>
            <p14:sldId id="266"/>
            <p14:sldId id="268"/>
            <p14:sldId id="269"/>
            <p14:sldId id="270"/>
            <p14:sldId id="271"/>
            <p14:sldId id="272"/>
            <p14:sldId id="273"/>
            <p14:sldId id="274"/>
            <p14:sldId id="275"/>
            <p14:sldId id="276"/>
            <p14:sldId id="277"/>
            <p14:sldId id="278"/>
            <p14:sldId id="279"/>
            <p14:sldId id="280"/>
            <p14:sldId id="281"/>
            <p14:sldId id="282"/>
            <p14:sldId id="283"/>
            <p14:sldId id="297"/>
            <p14:sldId id="284"/>
            <p14:sldId id="285"/>
            <p14:sldId id="286"/>
            <p14:sldId id="287"/>
            <p14:sldId id="288"/>
            <p14:sldId id="289"/>
            <p14:sldId id="290"/>
            <p14:sldId id="291"/>
            <p14:sldId id="292"/>
            <p14:sldId id="293"/>
            <p14:sldId id="294"/>
            <p14:sldId id="295"/>
            <p14:sldId id="296"/>
            <p14:sldId id="299"/>
            <p14:sldId id="301"/>
            <p14:sldId id="302"/>
            <p14:sldId id="3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2373"/>
    <a:srgbClr val="8FF1EF"/>
    <a:srgbClr val="B1F5F3"/>
    <a:srgbClr val="A3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601" autoAdjust="0"/>
    <p:restoredTop sz="50000" autoAdjust="0"/>
  </p:normalViewPr>
  <p:slideViewPr>
    <p:cSldViewPr snapToGrid="0">
      <p:cViewPr varScale="1">
        <p:scale>
          <a:sx n="35" d="100"/>
          <a:sy n="35" d="100"/>
        </p:scale>
        <p:origin x="208" y="8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C38CCB-1341-214B-BC2B-37FA51B22E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0ABF6C-C1A0-3847-A9D9-3D02107917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ABAE7C-0B7E-494A-B3F4-4EBD1F790A79}" type="datetimeFigureOut">
              <a:rPr lang="en-US" smtClean="0"/>
              <a:t>7/12/19</a:t>
            </a:fld>
            <a:endParaRPr lang="en-US"/>
          </a:p>
        </p:txBody>
      </p:sp>
      <p:sp>
        <p:nvSpPr>
          <p:cNvPr id="4" name="Footer Placeholder 3">
            <a:extLst>
              <a:ext uri="{FF2B5EF4-FFF2-40B4-BE49-F238E27FC236}">
                <a16:creationId xmlns:a16="http://schemas.microsoft.com/office/drawing/2014/main" id="{38B8FB99-49C5-6C40-9E00-4B89F8F0E8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044694-302A-3C40-A383-F897C7C25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0332A2-CB3D-4149-AE54-75EF9341A531}" type="slidenum">
              <a:rPr lang="en-US" smtClean="0"/>
              <a:t>‹#›</a:t>
            </a:fld>
            <a:endParaRPr lang="en-US"/>
          </a:p>
        </p:txBody>
      </p:sp>
    </p:spTree>
    <p:extLst>
      <p:ext uri="{BB962C8B-B14F-4D97-AF65-F5344CB8AC3E}">
        <p14:creationId xmlns:p14="http://schemas.microsoft.com/office/powerpoint/2010/main" val="32477470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7/12/19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7/12/19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7/12/19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7/12/19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7/12/19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7/12/19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7/12/19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Let’s discuss a New Richland park &amp; new Hadley park branch library</a:t>
            </a:r>
          </a:p>
        </p:txBody>
      </p:sp>
      <p:sp>
        <p:nvSpPr>
          <p:cNvPr id="3" name="Subtitle 2"/>
          <p:cNvSpPr>
            <a:spLocks noGrp="1"/>
          </p:cNvSpPr>
          <p:nvPr>
            <p:ph type="subTitle" idx="1"/>
          </p:nvPr>
        </p:nvSpPr>
        <p:spPr>
          <a:xfrm>
            <a:off x="1371600" y="3628501"/>
            <a:ext cx="9448800" cy="685800"/>
          </a:xfrm>
        </p:spPr>
        <p:txBody>
          <a:bodyPr/>
          <a:lstStyle/>
          <a:p>
            <a:r>
              <a:rPr lang="en-US" dirty="0"/>
              <a:t>Results from Community Meetings and On-Line Surveys</a:t>
            </a:r>
          </a:p>
        </p:txBody>
      </p:sp>
    </p:spTree>
    <p:extLst>
      <p:ext uri="{BB962C8B-B14F-4D97-AF65-F5344CB8AC3E}">
        <p14:creationId xmlns:p14="http://schemas.microsoft.com/office/powerpoint/2010/main" val="245093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85" b="8790"/>
          <a:stretch/>
        </p:blipFill>
        <p:spPr bwMode="auto">
          <a:xfrm>
            <a:off x="1616530" y="114301"/>
            <a:ext cx="8327568" cy="658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59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94" b="2833"/>
          <a:stretch/>
        </p:blipFill>
        <p:spPr bwMode="auto">
          <a:xfrm>
            <a:off x="1518558" y="0"/>
            <a:ext cx="84908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1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1"/>
          <a:stretch/>
        </p:blipFill>
        <p:spPr bwMode="auto">
          <a:xfrm>
            <a:off x="1649184" y="114300"/>
            <a:ext cx="827858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24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460"/>
            <a:ext cx="9437914" cy="674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11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 t="3963" r="-315" b="4884"/>
          <a:stretch/>
        </p:blipFill>
        <p:spPr bwMode="auto">
          <a:xfrm>
            <a:off x="1475711" y="0"/>
            <a:ext cx="8941919" cy="667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79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50" b="1619"/>
          <a:stretch/>
        </p:blipFill>
        <p:spPr bwMode="auto">
          <a:xfrm>
            <a:off x="1992086" y="424543"/>
            <a:ext cx="7598909" cy="643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137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098" b="6680"/>
          <a:stretch/>
        </p:blipFill>
        <p:spPr bwMode="auto">
          <a:xfrm>
            <a:off x="1334314" y="114300"/>
            <a:ext cx="937042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670471" y="5780314"/>
            <a:ext cx="1877786" cy="10776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610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157" b="5710"/>
          <a:stretch/>
        </p:blipFill>
        <p:spPr bwMode="auto">
          <a:xfrm>
            <a:off x="1534885" y="293915"/>
            <a:ext cx="7756072" cy="656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27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62" y="0"/>
            <a:ext cx="10656324" cy="671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79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44" b="5152"/>
          <a:stretch/>
        </p:blipFill>
        <p:spPr bwMode="auto">
          <a:xfrm>
            <a:off x="898071" y="114301"/>
            <a:ext cx="10384972"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156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732" y="753534"/>
            <a:ext cx="10828467" cy="1462542"/>
          </a:xfrm>
        </p:spPr>
        <p:txBody>
          <a:bodyPr/>
          <a:lstStyle/>
          <a:p>
            <a:pPr algn="l"/>
            <a:r>
              <a:rPr lang="en-US" dirty="0"/>
              <a:t>Planning funding for new Richland park &amp; Hadley park branch libraries</a:t>
            </a:r>
          </a:p>
        </p:txBody>
      </p:sp>
      <p:sp>
        <p:nvSpPr>
          <p:cNvPr id="3" name="Text Placeholder 2"/>
          <p:cNvSpPr>
            <a:spLocks noGrp="1"/>
          </p:cNvSpPr>
          <p:nvPr>
            <p:ph type="body" idx="1"/>
          </p:nvPr>
        </p:nvSpPr>
        <p:spPr>
          <a:xfrm>
            <a:off x="559398" y="2936839"/>
            <a:ext cx="10955269" cy="3313354"/>
          </a:xfrm>
        </p:spPr>
        <p:txBody>
          <a:bodyPr/>
          <a:lstStyle/>
          <a:p>
            <a:pPr algn="l"/>
            <a:r>
              <a:rPr lang="en-US" dirty="0"/>
              <a:t>Funding for a potential new Richland Park Library was approved in FY 2018-2019 – in our NPL Facilities Master Plan, a new Richland Park Branch Library is slated to be built in FY 2019-2020. This is NPL’s next branch and top priority.</a:t>
            </a:r>
          </a:p>
          <a:p>
            <a:pPr algn="l"/>
            <a:endParaRPr lang="en-US" dirty="0"/>
          </a:p>
          <a:p>
            <a:pPr algn="l"/>
            <a:r>
              <a:rPr lang="en-US" dirty="0"/>
              <a:t>Funding for a potential new Hadley Park Branch Library was approved in FY 2017-2018 – in our NPL Facilities Master Plan, a new Hadley Park Branch Library is slated to be built in FY 2020-2021. </a:t>
            </a:r>
          </a:p>
        </p:txBody>
      </p:sp>
    </p:spTree>
    <p:extLst>
      <p:ext uri="{BB962C8B-B14F-4D97-AF65-F5344CB8AC3E}">
        <p14:creationId xmlns:p14="http://schemas.microsoft.com/office/powerpoint/2010/main" val="3482534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05" y="0"/>
            <a:ext cx="9506509" cy="684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431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303"/>
          <a:stretch/>
        </p:blipFill>
        <p:spPr bwMode="auto">
          <a:xfrm>
            <a:off x="1861456" y="53558"/>
            <a:ext cx="7854044" cy="680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19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46"/>
          <a:stretch/>
        </p:blipFill>
        <p:spPr bwMode="auto">
          <a:xfrm>
            <a:off x="1551214" y="0"/>
            <a:ext cx="9290957" cy="689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225645" y="5796645"/>
            <a:ext cx="13716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83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05" y="375557"/>
            <a:ext cx="11349168"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99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76"/>
          <a:stretch/>
        </p:blipFill>
        <p:spPr bwMode="auto">
          <a:xfrm>
            <a:off x="702129" y="261257"/>
            <a:ext cx="10449697" cy="640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997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49"/>
          <a:stretch/>
        </p:blipFill>
        <p:spPr bwMode="auto">
          <a:xfrm>
            <a:off x="1371601" y="-1"/>
            <a:ext cx="904602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670471" y="5845628"/>
            <a:ext cx="1632857" cy="1012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9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76"/>
          <a:stretch/>
        </p:blipFill>
        <p:spPr bwMode="auto">
          <a:xfrm>
            <a:off x="1522638" y="0"/>
            <a:ext cx="8143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029695" y="5339442"/>
            <a:ext cx="1632857" cy="1012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29695" y="1263246"/>
            <a:ext cx="1632857" cy="53995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3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90" b="3413"/>
          <a:stretch/>
        </p:blipFill>
        <p:spPr bwMode="auto">
          <a:xfrm>
            <a:off x="1632714" y="212271"/>
            <a:ext cx="8768586" cy="664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59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9084"/>
            <a:ext cx="7486650" cy="64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783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0" b="3332"/>
          <a:stretch/>
        </p:blipFill>
        <p:spPr bwMode="auto">
          <a:xfrm>
            <a:off x="1877786" y="-1"/>
            <a:ext cx="829491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07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433" y="463159"/>
            <a:ext cx="8610600" cy="1293028"/>
          </a:xfrm>
        </p:spPr>
        <p:txBody>
          <a:bodyPr/>
          <a:lstStyle/>
          <a:p>
            <a:pPr algn="l"/>
            <a:r>
              <a:rPr lang="en-US" dirty="0"/>
              <a:t>What are the first steps for building a new facility?</a:t>
            </a:r>
          </a:p>
        </p:txBody>
      </p:sp>
      <p:sp>
        <p:nvSpPr>
          <p:cNvPr id="3" name="Content Placeholder 2"/>
          <p:cNvSpPr>
            <a:spLocks noGrp="1"/>
          </p:cNvSpPr>
          <p:nvPr>
            <p:ph idx="1"/>
          </p:nvPr>
        </p:nvSpPr>
        <p:spPr/>
        <p:txBody>
          <a:bodyPr>
            <a:normAutofit lnSpcReduction="10000"/>
          </a:bodyPr>
          <a:lstStyle/>
          <a:p>
            <a:pPr marL="0" indent="0">
              <a:buNone/>
            </a:pPr>
            <a:r>
              <a:rPr lang="en-US" dirty="0"/>
              <a:t>First step is to have the budget for building a new facility along with the anticipated year in which a new facility would be built entered in Metro’s CIB (Capital Improvement Budget). Any capital project must be in this budget that is approved by Metro Council to be considered for funding</a:t>
            </a:r>
          </a:p>
          <a:p>
            <a:endParaRPr lang="en-US" dirty="0"/>
          </a:p>
          <a:p>
            <a:pPr marL="0" indent="0">
              <a:buNone/>
            </a:pPr>
            <a:r>
              <a:rPr lang="en-US" dirty="0"/>
              <a:t>Once a department has money for planning the new facility the department must make steps to:  </a:t>
            </a:r>
          </a:p>
          <a:p>
            <a:pPr lvl="1"/>
            <a:r>
              <a:rPr lang="en-US" dirty="0"/>
              <a:t>Study where the building might go </a:t>
            </a:r>
          </a:p>
          <a:p>
            <a:pPr lvl="1"/>
            <a:r>
              <a:rPr lang="en-US" dirty="0"/>
              <a:t>Determine how large of a facility is needed</a:t>
            </a:r>
          </a:p>
          <a:p>
            <a:pPr lvl="1"/>
            <a:r>
              <a:rPr lang="en-US" dirty="0"/>
              <a:t>Decide what will be happening in each area/space and how much square footage is needed for each space (Programming)</a:t>
            </a:r>
          </a:p>
          <a:p>
            <a:pPr lvl="1"/>
            <a:r>
              <a:rPr lang="en-US" dirty="0"/>
              <a:t>Decide how will the areas/spaces interact with other areas/spaces (Adjacencies)</a:t>
            </a:r>
          </a:p>
          <a:p>
            <a:pPr lvl="1"/>
            <a:endParaRPr lang="en-US" dirty="0"/>
          </a:p>
        </p:txBody>
      </p:sp>
    </p:spTree>
    <p:extLst>
      <p:ext uri="{BB962C8B-B14F-4D97-AF65-F5344CB8AC3E}">
        <p14:creationId xmlns:p14="http://schemas.microsoft.com/office/powerpoint/2010/main" val="3931598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438" y="0"/>
            <a:ext cx="82186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93086" y="6449786"/>
            <a:ext cx="457200" cy="4082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926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653" y="0"/>
            <a:ext cx="79987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509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26" b="700"/>
          <a:stretch/>
        </p:blipFill>
        <p:spPr bwMode="auto">
          <a:xfrm>
            <a:off x="3184071" y="1"/>
            <a:ext cx="58782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551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143" y="0"/>
            <a:ext cx="6384471" cy="681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618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83" b="2415"/>
          <a:stretch/>
        </p:blipFill>
        <p:spPr bwMode="auto">
          <a:xfrm>
            <a:off x="2253343" y="310243"/>
            <a:ext cx="7658100" cy="654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633857" y="5241471"/>
            <a:ext cx="1028700" cy="9470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41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2" y="0"/>
            <a:ext cx="7754030" cy="6536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68442" y="4947557"/>
            <a:ext cx="1028700" cy="9470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2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42" y="115302"/>
            <a:ext cx="9615487" cy="615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60282" y="6155532"/>
            <a:ext cx="4243048" cy="3677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565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452" y="172307"/>
            <a:ext cx="7341733" cy="650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289855" y="5233458"/>
            <a:ext cx="1126469" cy="9470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841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50" b="3869"/>
          <a:stretch/>
        </p:blipFill>
        <p:spPr bwMode="auto">
          <a:xfrm>
            <a:off x="1911988" y="387925"/>
            <a:ext cx="7627430" cy="598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179684" y="5335117"/>
            <a:ext cx="1189261" cy="9809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179683" y="1186490"/>
            <a:ext cx="1189261" cy="5129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728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507" y="494690"/>
            <a:ext cx="8784443" cy="596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68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830" y="585274"/>
            <a:ext cx="11580340" cy="1293028"/>
          </a:xfrm>
        </p:spPr>
        <p:txBody>
          <a:bodyPr>
            <a:normAutofit fontScale="90000"/>
          </a:bodyPr>
          <a:lstStyle/>
          <a:p>
            <a:pPr algn="l"/>
            <a:r>
              <a:rPr lang="en-US" dirty="0"/>
              <a:t>How does </a:t>
            </a:r>
            <a:r>
              <a:rPr lang="en-US" dirty="0" err="1"/>
              <a:t>npl</a:t>
            </a:r>
            <a:r>
              <a:rPr lang="en-US" dirty="0"/>
              <a:t> get input for wanted and needed programming and adjacencies in a new facility?</a:t>
            </a:r>
          </a:p>
        </p:txBody>
      </p:sp>
      <p:sp>
        <p:nvSpPr>
          <p:cNvPr id="3" name="Content Placeholder 2"/>
          <p:cNvSpPr>
            <a:spLocks noGrp="1"/>
          </p:cNvSpPr>
          <p:nvPr>
            <p:ph idx="1"/>
          </p:nvPr>
        </p:nvSpPr>
        <p:spPr/>
        <p:txBody>
          <a:bodyPr>
            <a:normAutofit lnSpcReduction="10000"/>
          </a:bodyPr>
          <a:lstStyle/>
          <a:p>
            <a:r>
              <a:rPr lang="en-US" dirty="0"/>
              <a:t>NPL has a contract with an architecture firm that specializes in library design. Maureen Arndt with 720 Design is the NPL’s consultant to facilitate Community Meetings to gather the information NPL needs to make design and size decisions for all new and major renovated facilities.</a:t>
            </a:r>
          </a:p>
          <a:p>
            <a:r>
              <a:rPr lang="en-US" dirty="0"/>
              <a:t>720 Design holds Community Meetings with the public, staff and stakeholders.</a:t>
            </a:r>
          </a:p>
          <a:p>
            <a:r>
              <a:rPr lang="en-US" dirty="0"/>
              <a:t>Community Meetings were held for each community:</a:t>
            </a:r>
          </a:p>
          <a:p>
            <a:pPr lvl="1">
              <a:buFont typeface="Wingdings" panose="05000000000000000000" pitchFamily="2" charset="2"/>
              <a:buChar char="Ø"/>
            </a:pPr>
            <a:r>
              <a:rPr lang="en-US" dirty="0"/>
              <a:t>Richland Park – Between February 4</a:t>
            </a:r>
            <a:r>
              <a:rPr lang="en-US" baseline="30000" dirty="0"/>
              <a:t>th</a:t>
            </a:r>
            <a:r>
              <a:rPr lang="en-US" dirty="0"/>
              <a:t> and February 5</a:t>
            </a:r>
            <a:r>
              <a:rPr lang="en-US" baseline="30000" dirty="0"/>
              <a:t>th</a:t>
            </a:r>
            <a:r>
              <a:rPr lang="en-US" dirty="0"/>
              <a:t>. NPL held 7 community, staff and stakeholder meetings. Number in attendance over the 2 day period was 243.</a:t>
            </a:r>
          </a:p>
          <a:p>
            <a:pPr lvl="1">
              <a:buFont typeface="Wingdings" panose="05000000000000000000" pitchFamily="2" charset="2"/>
              <a:buChar char="Ø"/>
            </a:pPr>
            <a:r>
              <a:rPr lang="en-US" dirty="0"/>
              <a:t>Hadley Park – Between February 25 and February 26</a:t>
            </a:r>
            <a:r>
              <a:rPr lang="en-US" baseline="30000" dirty="0"/>
              <a:t>th</a:t>
            </a:r>
            <a:r>
              <a:rPr lang="en-US" dirty="0"/>
              <a:t>. NPL held 5 community, staff and stakeholder meetings.  Number in attendance over the 2 day period was 48.</a:t>
            </a:r>
          </a:p>
        </p:txBody>
      </p:sp>
    </p:spTree>
    <p:extLst>
      <p:ext uri="{BB962C8B-B14F-4D97-AF65-F5344CB8AC3E}">
        <p14:creationId xmlns:p14="http://schemas.microsoft.com/office/powerpoint/2010/main" val="1135116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0"/>
            <a:ext cx="95992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5644" y="0"/>
            <a:ext cx="13163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6" y="0"/>
            <a:ext cx="13163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280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3" r="1713"/>
          <a:stretch/>
        </p:blipFill>
        <p:spPr bwMode="auto">
          <a:xfrm>
            <a:off x="1657350" y="1"/>
            <a:ext cx="859155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772650" y="5867400"/>
            <a:ext cx="1143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817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1"/>
          <a:stretch/>
        </p:blipFill>
        <p:spPr bwMode="auto">
          <a:xfrm>
            <a:off x="1250576" y="121024"/>
            <a:ext cx="9847913" cy="665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6258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72650" y="5867400"/>
            <a:ext cx="1143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561975"/>
            <a:ext cx="823912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149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72650" y="5867400"/>
            <a:ext cx="1143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9050"/>
            <a:ext cx="969645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738859"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3140" y="0"/>
            <a:ext cx="17388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701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06" y="126097"/>
            <a:ext cx="9439835" cy="658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68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674" y="892884"/>
            <a:ext cx="7879928" cy="766119"/>
          </a:xfrm>
        </p:spPr>
        <p:txBody>
          <a:bodyPr>
            <a:normAutofit fontScale="90000"/>
          </a:bodyPr>
          <a:lstStyle/>
          <a:p>
            <a:pPr algn="l"/>
            <a:r>
              <a:rPr lang="en-US" dirty="0"/>
              <a:t>Gathering information: </a:t>
            </a:r>
            <a:r>
              <a:rPr lang="en-US" dirty="0" err="1"/>
              <a:t>richland</a:t>
            </a:r>
            <a:r>
              <a:rPr lang="en-US" dirty="0"/>
              <a:t> Park</a:t>
            </a:r>
          </a:p>
        </p:txBody>
      </p:sp>
      <p:sp>
        <p:nvSpPr>
          <p:cNvPr id="3" name="Content Placeholder 2"/>
          <p:cNvSpPr>
            <a:spLocks noGrp="1"/>
          </p:cNvSpPr>
          <p:nvPr>
            <p:ph idx="1"/>
          </p:nvPr>
        </p:nvSpPr>
        <p:spPr>
          <a:xfrm>
            <a:off x="463377" y="2409713"/>
            <a:ext cx="11275541" cy="4213509"/>
          </a:xfrm>
        </p:spPr>
        <p:txBody>
          <a:bodyPr/>
          <a:lstStyle/>
          <a:p>
            <a:r>
              <a:rPr lang="en-US" dirty="0"/>
              <a:t>Questions asked at each meeting:</a:t>
            </a:r>
          </a:p>
          <a:p>
            <a:pPr marL="914400" lvl="1" indent="-457200">
              <a:buFont typeface="+mj-lt"/>
              <a:buAutoNum type="arabicPeriod"/>
            </a:pPr>
            <a:r>
              <a:rPr lang="en-US" dirty="0"/>
              <a:t>Do you or members of your family use the library?</a:t>
            </a:r>
          </a:p>
          <a:p>
            <a:pPr marL="914400" lvl="1" indent="-457200">
              <a:buFont typeface="+mj-lt"/>
              <a:buAutoNum type="arabicPeriod"/>
            </a:pPr>
            <a:r>
              <a:rPr lang="en-US" dirty="0"/>
              <a:t>From your perspective, what are the most significant changes taking place in your community?</a:t>
            </a:r>
          </a:p>
          <a:p>
            <a:pPr marL="914400" lvl="1" indent="-457200">
              <a:buFont typeface="+mj-lt"/>
              <a:buAutoNum type="arabicPeriod"/>
            </a:pPr>
            <a:r>
              <a:rPr lang="en-US" dirty="0"/>
              <a:t>What pressing needs in your community might the library help address?</a:t>
            </a:r>
          </a:p>
          <a:p>
            <a:pPr marL="914400" lvl="1" indent="-457200">
              <a:buFont typeface="+mj-lt"/>
              <a:buAutoNum type="arabicPeriod"/>
            </a:pPr>
            <a:r>
              <a:rPr lang="en-US" dirty="0"/>
              <a:t>How does the library fit into your future vision of the community?</a:t>
            </a:r>
          </a:p>
          <a:p>
            <a:pPr marL="914400" lvl="1" indent="-457200">
              <a:buFont typeface="+mj-lt"/>
              <a:buAutoNum type="arabicPeriod"/>
            </a:pPr>
            <a:r>
              <a:rPr lang="en-US" dirty="0"/>
              <a:t>What is your favorite library in Nashville or anywhere? Why?</a:t>
            </a:r>
          </a:p>
          <a:p>
            <a:pPr marL="914400" lvl="1" indent="-457200">
              <a:buFont typeface="+mj-lt"/>
              <a:buAutoNum type="arabicPeriod"/>
            </a:pPr>
            <a:r>
              <a:rPr lang="en-US" dirty="0"/>
              <a:t>What do we need to include in our planning process to ensure we include the unique nature of the community?</a:t>
            </a:r>
          </a:p>
          <a:p>
            <a:pPr marL="0"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61720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17" y="344824"/>
            <a:ext cx="8610600" cy="784729"/>
          </a:xfrm>
        </p:spPr>
        <p:txBody>
          <a:bodyPr/>
          <a:lstStyle/>
          <a:p>
            <a:pPr algn="l"/>
            <a:r>
              <a:rPr lang="en-US" dirty="0"/>
              <a:t>Next Step: Possibilities</a:t>
            </a:r>
          </a:p>
        </p:txBody>
      </p:sp>
      <p:sp>
        <p:nvSpPr>
          <p:cNvPr id="3" name="Content Placeholder 2"/>
          <p:cNvSpPr>
            <a:spLocks noGrp="1"/>
          </p:cNvSpPr>
          <p:nvPr>
            <p:ph idx="1"/>
          </p:nvPr>
        </p:nvSpPr>
        <p:spPr/>
        <p:txBody>
          <a:bodyPr/>
          <a:lstStyle/>
          <a:p>
            <a:r>
              <a:rPr lang="en-US" dirty="0"/>
              <a:t>720 Design presented a slide show of what we can put into a new library space. </a:t>
            </a:r>
          </a:p>
          <a:p>
            <a:r>
              <a:rPr lang="en-US" dirty="0"/>
              <a:t>After the presentation, each person attending was given 10 stickers - 5 green stickers and 5 red stickers.</a:t>
            </a:r>
          </a:p>
          <a:p>
            <a:r>
              <a:rPr lang="en-US" dirty="0"/>
              <a:t>Each person was asked to put the stickers on a paper version of the presentation and to use all of their stickers. Green for items they were either drawn to or felt they just had to have in the new facility. Red for the items they felt would not fit or absolutely did not want.</a:t>
            </a:r>
          </a:p>
        </p:txBody>
      </p:sp>
    </p:spTree>
    <p:extLst>
      <p:ext uri="{BB962C8B-B14F-4D97-AF65-F5344CB8AC3E}">
        <p14:creationId xmlns:p14="http://schemas.microsoft.com/office/powerpoint/2010/main" val="183022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757" y="0"/>
            <a:ext cx="9026979" cy="683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365206" y="6172661"/>
            <a:ext cx="293914" cy="3102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33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22" b="24927"/>
          <a:stretch/>
        </p:blipFill>
        <p:spPr bwMode="auto">
          <a:xfrm>
            <a:off x="963383" y="0"/>
            <a:ext cx="108300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31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162" y="0"/>
            <a:ext cx="99028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40053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339</TotalTime>
  <Words>588</Words>
  <Application>Microsoft Macintosh PowerPoint</Application>
  <PresentationFormat>Widescreen</PresentationFormat>
  <Paragraphs>34</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Century Gothic</vt:lpstr>
      <vt:lpstr>Wingdings</vt:lpstr>
      <vt:lpstr>Vapor Trail</vt:lpstr>
      <vt:lpstr>Let’s discuss a New Richland park &amp; new Hadley park branch library</vt:lpstr>
      <vt:lpstr>Planning funding for new Richland park &amp; Hadley park branch libraries</vt:lpstr>
      <vt:lpstr>What are the first steps for building a new facility?</vt:lpstr>
      <vt:lpstr>How does npl get input for wanted and needed programming and adjacencies in a new facility?</vt:lpstr>
      <vt:lpstr>Gathering information: richland Park</vt:lpstr>
      <vt:lpstr>Next Step: Possibilities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Metro Nashville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discuss a New Richland park &amp; new Hadley park branch library</dc:title>
  <dc:creator>Drye, Susan (Library)</dc:creator>
  <cp:lastModifiedBy>Kathleen Murphy</cp:lastModifiedBy>
  <cp:revision>24</cp:revision>
  <cp:lastPrinted>2019-07-12T20:32:01Z</cp:lastPrinted>
  <dcterms:created xsi:type="dcterms:W3CDTF">2019-04-12T15:14:51Z</dcterms:created>
  <dcterms:modified xsi:type="dcterms:W3CDTF">2019-07-12T20:33:06Z</dcterms:modified>
</cp:coreProperties>
</file>